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9"/>
  </p:handoutMasterIdLst>
  <p:sldIdLst>
    <p:sldId id="280" r:id="rId3"/>
    <p:sldId id="268" r:id="rId4"/>
    <p:sldId id="269" r:id="rId6"/>
    <p:sldId id="277" r:id="rId7"/>
    <p:sldId id="291" r:id="rId8"/>
    <p:sldId id="292" r:id="rId9"/>
    <p:sldId id="293" r:id="rId10"/>
    <p:sldId id="294" r:id="rId11"/>
    <p:sldId id="295" r:id="rId12"/>
    <p:sldId id="297" r:id="rId13"/>
    <p:sldId id="296" r:id="rId14"/>
    <p:sldId id="298" r:id="rId15"/>
    <p:sldId id="299" r:id="rId16"/>
    <p:sldId id="303" r:id="rId17"/>
    <p:sldId id="281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07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7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49B2-32C9-43C3-AD45-18570B3575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4143524" y="2636912"/>
            <a:ext cx="7569100" cy="1200329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43524" y="3929316"/>
            <a:ext cx="7569100" cy="53553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46820" y="1880828"/>
            <a:ext cx="10298360" cy="3096344"/>
          </a:xfrm>
          <a:prstGeom prst="rect">
            <a:avLst/>
          </a:prstGeom>
          <a:solidFill>
            <a:schemeClr val="accent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淘宝网chenying0907出品 11"/>
          <p:cNvSpPr>
            <a:spLocks noChangeShapeType="1"/>
          </p:cNvSpPr>
          <p:nvPr/>
        </p:nvSpPr>
        <p:spPr bwMode="auto">
          <a:xfrm>
            <a:off x="1732177" y="2616698"/>
            <a:ext cx="5219127" cy="1588"/>
          </a:xfrm>
          <a:prstGeom prst="line">
            <a:avLst/>
          </a:prstGeom>
          <a:noFill/>
          <a:ln w="6350" cap="flat" cmpd="sng">
            <a:solidFill>
              <a:schemeClr val="accent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9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99456" y="2751848"/>
            <a:ext cx="5899522" cy="9787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9456" y="3757565"/>
            <a:ext cx="5899522" cy="535531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 flipH="1">
            <a:off x="1395265" y="189"/>
            <a:ext cx="10796735" cy="6857624"/>
          </a:xfrm>
          <a:custGeom>
            <a:avLst/>
            <a:gdLst>
              <a:gd name="T0" fmla="*/ 0 w 5053"/>
              <a:gd name="T1" fmla="*/ 0 h 3209"/>
              <a:gd name="T2" fmla="*/ 5053 w 5053"/>
              <a:gd name="T3" fmla="*/ 0 h 3209"/>
              <a:gd name="T4" fmla="*/ 4314 w 5053"/>
              <a:gd name="T5" fmla="*/ 3209 h 3209"/>
              <a:gd name="T6" fmla="*/ 0 w 5053"/>
              <a:gd name="T7" fmla="*/ 3209 h 3209"/>
              <a:gd name="T8" fmla="*/ 0 w 5053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3" h="3209">
                <a:moveTo>
                  <a:pt x="0" y="0"/>
                </a:moveTo>
                <a:lnTo>
                  <a:pt x="5053" y="0"/>
                </a:lnTo>
                <a:lnTo>
                  <a:pt x="4314" y="3209"/>
                </a:lnTo>
                <a:lnTo>
                  <a:pt x="0" y="32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2" h="3209">
                <a:moveTo>
                  <a:pt x="0" y="0"/>
                </a:moveTo>
                <a:lnTo>
                  <a:pt x="1822" y="0"/>
                </a:lnTo>
                <a:lnTo>
                  <a:pt x="1822" y="3209"/>
                </a:lnTo>
                <a:lnTo>
                  <a:pt x="1410" y="320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8" name="Freeform 7"/>
          <p:cNvSpPr/>
          <p:nvPr/>
        </p:nvSpPr>
        <p:spPr bwMode="auto">
          <a:xfrm flipH="1">
            <a:off x="0" y="189"/>
            <a:ext cx="5360137" cy="6857624"/>
          </a:xfrm>
          <a:custGeom>
            <a:avLst/>
            <a:gdLst>
              <a:gd name="T0" fmla="*/ 0 w 1822"/>
              <a:gd name="T1" fmla="*/ 0 h 3209"/>
              <a:gd name="T2" fmla="*/ 1822 w 1822"/>
              <a:gd name="T3" fmla="*/ 0 h 3209"/>
              <a:gd name="T4" fmla="*/ 1822 w 1822"/>
              <a:gd name="T5" fmla="*/ 3209 h 3209"/>
              <a:gd name="T6" fmla="*/ 1410 w 1822"/>
              <a:gd name="T7" fmla="*/ 3209 h 3209"/>
              <a:gd name="T8" fmla="*/ 0 w 1822"/>
              <a:gd name="T9" fmla="*/ 0 h 3209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151784" y="2515488"/>
            <a:ext cx="7202016" cy="1325563"/>
          </a:xfrm>
        </p:spPr>
        <p:txBody>
          <a:bodyPr anchor="b" anchorCtr="0">
            <a:normAutofit/>
          </a:bodyPr>
          <a:lstStyle>
            <a:lvl1pPr>
              <a:defRPr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3"/>
          </p:nvPr>
        </p:nvSpPr>
        <p:spPr>
          <a:xfrm>
            <a:off x="4151784" y="3933056"/>
            <a:ext cx="7202016" cy="683264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44472" y="365125"/>
            <a:ext cx="1009328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34264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8413DDB8-531E-49AC-ACAD-87069EC863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F7B722B9-EFD0-4F0C-A70A-739B2F22D156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5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3.png"/><Relationship Id="rId1" Type="http://schemas.openxmlformats.org/officeDocument/2006/relationships/tags" Target="../tags/tag7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24.xml"/><Relationship Id="rId20" Type="http://schemas.openxmlformats.org/officeDocument/2006/relationships/tags" Target="../tags/tag23.xml"/><Relationship Id="rId2" Type="http://schemas.openxmlformats.org/officeDocument/2006/relationships/tags" Target="../tags/tag6.xml"/><Relationship Id="rId19" Type="http://schemas.openxmlformats.org/officeDocument/2006/relationships/tags" Target="../tags/tag22.xml"/><Relationship Id="rId18" Type="http://schemas.openxmlformats.org/officeDocument/2006/relationships/tags" Target="../tags/tag21.xml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image" Target="../media/image4.png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1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3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0" y="-9525"/>
            <a:ext cx="12186285" cy="320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79500" y="3948430"/>
            <a:ext cx="100272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defTabSz="914400">
              <a:tabLst>
                <a:tab pos="537210" algn="l"/>
              </a:tabLst>
            </a:pPr>
            <a:r>
              <a:rPr lang="zh-CN" altLang="en-US" sz="44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ea"/>
                <a:sym typeface="+mn-ea"/>
              </a:rPr>
              <a:t>杭州市海外高层次人才创新创业大赛</a:t>
            </a:r>
            <a:endParaRPr lang="zh-CN" altLang="en-US" sz="44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1920" y="4799330"/>
            <a:ext cx="12192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28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Innovation &amp; Entrepreneurship Competition for Overseas Talents •Hangzhou</a:t>
            </a:r>
            <a:endParaRPr lang="en-US" altLang="zh-CN" sz="28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副标题 2"/>
          <p:cNvSpPr>
            <a:spLocks noGrp="1"/>
          </p:cNvSpPr>
          <p:nvPr/>
        </p:nvSpPr>
        <p:spPr>
          <a:xfrm>
            <a:off x="4201795" y="6447790"/>
            <a:ext cx="7983855" cy="409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（该项目的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介绍结构仅供参赛者参考，参赛者可根据项目实际情况提供自有项目介绍 </a:t>
            </a:r>
            <a:endParaRPr lang="zh-CN" altLang="en-US" sz="15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500" b="1" dirty="0" smtClean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The structure of the project’s introduction </a:t>
            </a:r>
            <a:r>
              <a:rPr lang="en-US" altLang="zh-CN" sz="15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is for reference only, competitors can provide introduction of their own project according to the actual situation</a:t>
            </a:r>
            <a:r>
              <a:rPr lang="zh-CN" altLang="en-US" sz="15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kumimoji="0" lang="en-US" altLang="zh-CN" sz="15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LOGO图形+创客天下杭向未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1660" y="1313180"/>
            <a:ext cx="8482965" cy="2552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5" y="1851025"/>
            <a:ext cx="11321415" cy="264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项目的技术创新程度、技术的原创性及重要性、相比当前同类技术的优缺点等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Degree of technological innovation of the project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Originality and importance of technology</a:t>
            </a:r>
            <a:r>
              <a:rPr lang="zh-CN" altLang="en-US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The advantages and disadvantages compared with current similar technology, etc.</a:t>
            </a:r>
            <a:endParaRPr lang="zh-CN" altLang="en-US" sz="240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170307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05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知识产权状况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5" y="1851025"/>
            <a:ext cx="11321415" cy="264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0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是否拥有发明专利（提供专利号或授权使用书）、专利质量（新颖性、创造性、实用性）、专利运用及保护措施等</a:t>
            </a:r>
            <a:endParaRPr lang="zh-CN" altLang="en-US" sz="200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Whether the contestants hold a patent on their project or not (patent number or Letter of Authorization should be provided)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 </a:t>
            </a:r>
            <a:endParaRPr lang="en-US" altLang="zh-CN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Quality of patent (novelty, creativity, practicability)</a:t>
            </a:r>
            <a:r>
              <a:rPr lang="zh-CN" altLang="en-US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；</a:t>
            </a:r>
            <a:endParaRPr lang="zh-CN" altLang="en-US" sz="2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Patent application and protection measures, etc</a:t>
            </a:r>
            <a:endParaRPr kumimoji="0" lang="en-US" altLang="zh-CN" sz="12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170307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06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技术可行性分析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kumimoji="0" lang="en-US" altLang="zh-CN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5" y="1884045"/>
            <a:ext cx="11321415" cy="2611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项目技术转化为产品的可能性、可行性以及实现难度等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Possibility, feasibility and difficulty to transit the technology to product, etc. 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169672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0" y="1530985"/>
            <a:ext cx="7599680" cy="378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927975" y="1877060"/>
            <a:ext cx="4258310" cy="544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80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谢    谢！</a:t>
            </a:r>
            <a:endParaRPr lang="zh-CN" altLang="en-US" sz="80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43165" y="3144520"/>
            <a:ext cx="4366895" cy="417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altLang="zh-CN" sz="60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THANK YOU!</a:t>
            </a:r>
            <a:endParaRPr lang="en-US" altLang="zh-CN" sz="6000" b="1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2" name="图片 1" descr="LOGO图形+创客天下杭向未来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0670" y="2421890"/>
            <a:ext cx="6695440" cy="2014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>
            <p:custDataLst>
              <p:tags r:id="rId1"/>
            </p:custDataLst>
          </p:nvPr>
        </p:nvSpPr>
        <p:spPr>
          <a:xfrm rot="1389710">
            <a:off x="1344295" y="971550"/>
            <a:ext cx="2897505" cy="798830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6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6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项目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简述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任意多边形 15"/>
          <p:cNvSpPr/>
          <p:nvPr>
            <p:custDataLst>
              <p:tags r:id="rId2"/>
            </p:custDataLst>
          </p:nvPr>
        </p:nvSpPr>
        <p:spPr>
          <a:xfrm rot="1389710">
            <a:off x="1344295" y="1821815"/>
            <a:ext cx="2897505" cy="798830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参赛者简介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任意多边形 16"/>
          <p:cNvSpPr/>
          <p:nvPr>
            <p:custDataLst>
              <p:tags r:id="rId3"/>
            </p:custDataLst>
          </p:nvPr>
        </p:nvSpPr>
        <p:spPr>
          <a:xfrm rot="1389710">
            <a:off x="1344295" y="2637155"/>
            <a:ext cx="2897505" cy="798830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创业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团队构成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任意多边形 17"/>
          <p:cNvSpPr/>
          <p:nvPr>
            <p:custDataLst>
              <p:tags r:id="rId4"/>
            </p:custDataLst>
          </p:nvPr>
        </p:nvSpPr>
        <p:spPr>
          <a:xfrm rot="1389710">
            <a:off x="1344295" y="3453130"/>
            <a:ext cx="2897505" cy="798830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关键技术创新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5"/>
            </p:custDataLst>
          </p:nvPr>
        </p:nvSpPr>
        <p:spPr>
          <a:xfrm rot="1389710">
            <a:off x="1344295" y="4234815"/>
            <a:ext cx="2897505" cy="798830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知识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产权</a:t>
            </a:r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状况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6"/>
            </p:custDataLst>
          </p:nvPr>
        </p:nvSpPr>
        <p:spPr>
          <a:xfrm rot="1389710">
            <a:off x="1344295" y="5085080"/>
            <a:ext cx="2897505" cy="798830"/>
          </a:xfrm>
          <a:custGeom>
            <a:avLst/>
            <a:gdLst>
              <a:gd name="connsiteX0" fmla="*/ 0 w 2126688"/>
              <a:gd name="connsiteY0" fmla="*/ 0 h 531531"/>
              <a:gd name="connsiteX1" fmla="*/ 2126688 w 2126688"/>
              <a:gd name="connsiteY1" fmla="*/ 0 h 531531"/>
              <a:gd name="connsiteX2" fmla="*/ 2126688 w 2126688"/>
              <a:gd name="connsiteY2" fmla="*/ 531531 h 531531"/>
              <a:gd name="connsiteX3" fmla="*/ 227395 w 2126688"/>
              <a:gd name="connsiteY3" fmla="*/ 531531 h 53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6688" h="531531">
                <a:moveTo>
                  <a:pt x="0" y="0"/>
                </a:moveTo>
                <a:lnTo>
                  <a:pt x="2126688" y="0"/>
                </a:lnTo>
                <a:lnTo>
                  <a:pt x="2126688" y="531531"/>
                </a:lnTo>
                <a:lnTo>
                  <a:pt x="227395" y="531531"/>
                </a:lnTo>
                <a:close/>
              </a:path>
            </a:pathLst>
          </a:custGeom>
          <a:solidFill>
            <a:schemeClr val="accent1"/>
          </a:solidFill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/>
          <a:p>
            <a:pPr algn="r"/>
            <a:r>
              <a:rPr lang="zh-CN" altLang="en-US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技术可行性分析</a:t>
            </a:r>
            <a:endParaRPr lang="zh-CN" altLang="en-US" dirty="0" err="1">
              <a:solidFill>
                <a:schemeClr val="bg1"/>
              </a:solidFill>
              <a:latin typeface="+mj-lt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314760" y="2992120"/>
            <a:ext cx="690626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8"/>
            </p:custDataLst>
          </p:nvPr>
        </p:nvCxnSpPr>
        <p:spPr>
          <a:xfrm>
            <a:off x="4314760" y="3759200"/>
            <a:ext cx="690626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9"/>
            </p:custDataLst>
          </p:nvPr>
        </p:nvCxnSpPr>
        <p:spPr>
          <a:xfrm>
            <a:off x="4314760" y="4526280"/>
            <a:ext cx="690626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>
            <p:custDataLst>
              <p:tags r:id="rId10"/>
            </p:custDataLst>
          </p:nvPr>
        </p:nvCxnSpPr>
        <p:spPr>
          <a:xfrm>
            <a:off x="4314760" y="5361940"/>
            <a:ext cx="690626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>
            <p:custDataLst>
              <p:tags r:id="rId11"/>
            </p:custDataLst>
          </p:nvPr>
        </p:nvCxnSpPr>
        <p:spPr>
          <a:xfrm>
            <a:off x="4314760" y="6317615"/>
            <a:ext cx="690626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12"/>
            </p:custDataLst>
          </p:nvPr>
        </p:nvCxnSpPr>
        <p:spPr>
          <a:xfrm>
            <a:off x="4282375" y="2111375"/>
            <a:ext cx="6906260" cy="0"/>
          </a:xfrm>
          <a:prstGeom prst="line">
            <a:avLst/>
          </a:prstGeom>
          <a:ln>
            <a:solidFill>
              <a:srgbClr val="979A9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990" y="173990"/>
            <a:ext cx="136525" cy="6491605"/>
          </a:xfrm>
          <a:custGeom>
            <a:avLst/>
            <a:gdLst>
              <a:gd name="connsiteX0" fmla="*/ 0 w 4806245"/>
              <a:gd name="connsiteY0" fmla="*/ 0 h 9705673"/>
              <a:gd name="connsiteX1" fmla="*/ 4806245 w 4806245"/>
              <a:gd name="connsiteY1" fmla="*/ 0 h 9705673"/>
              <a:gd name="connsiteX2" fmla="*/ 4806245 w 4806245"/>
              <a:gd name="connsiteY2" fmla="*/ 9705673 h 9705673"/>
              <a:gd name="connsiteX3" fmla="*/ 0 w 4806245"/>
              <a:gd name="connsiteY3" fmla="*/ 9705673 h 970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6245" h="9705673">
                <a:moveTo>
                  <a:pt x="0" y="0"/>
                </a:moveTo>
                <a:lnTo>
                  <a:pt x="4806245" y="0"/>
                </a:lnTo>
                <a:lnTo>
                  <a:pt x="4806245" y="9705673"/>
                </a:lnTo>
                <a:lnTo>
                  <a:pt x="0" y="9705673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>
            <p:custDataLst>
              <p:tags r:id="rId15"/>
            </p:custDataLst>
          </p:nvPr>
        </p:nvSpPr>
        <p:spPr>
          <a:xfrm>
            <a:off x="4314825" y="5310505"/>
            <a:ext cx="6596380" cy="112776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Feasibility Analysis of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4314825" y="4414520"/>
            <a:ext cx="6596380" cy="112776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Situation 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of Intellectual Property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314825" y="3596005"/>
            <a:ext cx="6596380" cy="112776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314825" y="2811780"/>
            <a:ext cx="6596380" cy="112776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4314825" y="2044700"/>
            <a:ext cx="6596380" cy="112776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kumimoji="0" lang="zh-CN" altLang="en-US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>
            <p:custDataLst>
              <p:tags r:id="rId20"/>
            </p:custDataLst>
          </p:nvPr>
        </p:nvSpPr>
        <p:spPr>
          <a:xfrm>
            <a:off x="4314825" y="1097280"/>
            <a:ext cx="6596380" cy="1127760"/>
          </a:xfrm>
          <a:prstGeom prst="rect">
            <a:avLst/>
          </a:prstGeom>
        </p:spPr>
        <p:txBody>
          <a:bodyPr vert="horz" wrap="square" lIns="90000" tIns="46800" rIns="90000" bIns="46800" anchor="ctr" anchorCtr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/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01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项目简述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Description of Project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5" y="1868170"/>
            <a:ext cx="11321415" cy="262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请对参赛项目整体情况作一简述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Please describe the overall situation of the project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169672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参赛者简介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Brief Introduction of Contestants</a:t>
            </a:r>
            <a:endParaRPr lang="en-US" altLang="zh-CN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5" y="1818005"/>
            <a:ext cx="11321415" cy="26777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参赛者本人学习经历、专业水平、成长经历、承担项目、获奖情况、工作经历等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Learning experience, professional level, life experience, projects undertaken, awards, work experience, etc of contestants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93395" y="170307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 Team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03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93394" y="0"/>
            <a:ext cx="11321415" cy="170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48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创业团队构成</a:t>
            </a:r>
            <a:br>
              <a:rPr lang="en-US" altLang="zh-CN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Composition of Entrepreneurial Team</a:t>
            </a:r>
            <a:endParaRPr kumimoji="0" lang="zh-CN" altLang="en-US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3395" y="1833880"/>
            <a:ext cx="11321415" cy="266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6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微软雅黑" panose="020B050302020402020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40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创业团队在研发、生产、销售、财务、管理等方面人才构建配置</a:t>
            </a:r>
            <a:endParaRPr kumimoji="0" lang="en-US" altLang="zh-CN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eaLnBrk="1" hangingPunct="1">
              <a:defRPr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Construction of talent employment in research &amp; development, manufacturing, sales, finance, management and other aspects about your entrepreneurial  team.</a:t>
            </a:r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endParaRPr kumimoji="0" lang="zh-CN" altLang="en-US" sz="2400" b="0" i="0" u="none" strike="noStrike" kern="1200" cap="none" spc="0" normalizeH="0" baseline="0" noProof="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>
            <a:off x="434975" y="1703070"/>
            <a:ext cx="11321413" cy="6350"/>
          </a:xfrm>
          <a:prstGeom prst="line">
            <a:avLst/>
          </a:prstGeom>
          <a:ln w="28575" cmpd="sng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75000"/>
            </a:schemeClr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9456" y="3757565"/>
            <a:ext cx="5899522" cy="535531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0" indent="0" algn="r" defTabSz="91440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+mn-lt"/>
                <a:ea typeface="+mn-ea"/>
              </a:defRPr>
            </a:lvl1pPr>
            <a:lvl2pPr marL="4572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defTabSz="91440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r>
              <a:rPr lang="en-US" altLang="zh-CN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Innovation of Key Technology</a:t>
            </a:r>
            <a:endParaRPr lang="en-US" altLang="zh-CN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99456" y="2751848"/>
            <a:ext cx="5899522" cy="978729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>
            <a:lvl1pPr algn="r" defTabSz="914400" eaLnBrk="1" latinLnBrk="0" hangingPunct="1">
              <a:lnSpc>
                <a:spcPct val="120000"/>
              </a:lnSpc>
              <a:buNone/>
              <a:defRPr sz="4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关键技术创新</a:t>
            </a:r>
            <a:endParaRPr lang="zh-CN" altLang="en-US" noProof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248128" y="1642442"/>
            <a:ext cx="3600400" cy="31547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>
              <a:defRPr sz="1990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/>
              <a:t>04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  <p:transition spd="med">
    <p:pull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1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6_1"/>
  <p:tag name="KSO_WM_UNIT_ID" val="custom20185032_11*l_h_a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1_1"/>
  <p:tag name="KSO_WM_UNIT_ID" val="custom20185032_11*l_h_i*1_1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2_1"/>
  <p:tag name="KSO_WM_UNIT_ID" val="custom20185032_11*l_h_i*1_2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3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3_1"/>
  <p:tag name="KSO_WM_UNIT_ID" val="custom20185032_11*l_h_i*1_3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4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4_1"/>
  <p:tag name="KSO_WM_UNIT_ID" val="custom20185032_11*l_h_i*1_4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5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5_1"/>
  <p:tag name="KSO_WM_UNIT_ID" val="custom20185032_11*l_h_i*1_5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6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h_i"/>
  <p:tag name="KSO_WM_UNIT_INDEX" val="1_6_1"/>
  <p:tag name="KSO_WM_UNIT_ID" val="custom20185032_11*l_h_i*1_6_1"/>
  <p:tag name="KSO_WM_UNIT_LAYERLEVEL" val="1_1_1"/>
  <p:tag name="KSO_WM_DIAGRAM_GROUP_CODE" val="l1-1"/>
  <p:tag name="KSO_WM_BEAUTIFY_FLAG" val="#wm#"/>
  <p:tag name="KSO_WM_TAG_VERSION" val="1.0"/>
  <p:tag name="KSO_WM_UNIT_USESOURCEFORMAT_APPLY" val="1"/>
</p:tagLst>
</file>

<file path=ppt/tags/tag17.xml><?xml version="1.0" encoding="utf-8"?>
<p:tagLst xmlns:p="http://schemas.openxmlformats.org/presentationml/2006/main">
  <p:tag name="KSO_WM_TEMPLATE_CATEGORY" val="custom"/>
  <p:tag name="KSO_WM_TEMPLATE_INDEX" val="20185032"/>
  <p:tag name="KSO_WM_UNIT_CLEAR" val="1"/>
  <p:tag name="KSO_WM_UNIT_TYPE" val="l_i"/>
  <p:tag name="KSO_WM_UNIT_INDEX" val="1_1"/>
  <p:tag name="KSO_WM_UNIT_ID" val="custom20185032_11*l_i*1_1"/>
  <p:tag name="KSO_WM_UNIT_LAYERLEVEL" val="1_1"/>
  <p:tag name="KSO_WM_DIAGRAM_GROUP_CODE" val="l1-1"/>
  <p:tag name="KSO_WM_BEAUTIFY_FLAG" val="#wm#"/>
  <p:tag name="KSO_WM_TAG_VERSION" val="1.0"/>
  <p:tag name="KSO_WM_UNIT_USESOURCEFORMAT_APPLY" val="1"/>
</p:tagLst>
</file>

<file path=ppt/tags/tag1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6_1"/>
  <p:tag name="KSO_WM_UNIT_ID" val="custom20185032_11*l_h_f*1_6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5_1"/>
  <p:tag name="KSO_WM_UNIT_ID" val="custom20185032_11*l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5032"/>
</p:tagLst>
</file>

<file path=ppt/tags/tag2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4_1"/>
  <p:tag name="KSO_WM_UNIT_ID" val="custom20185032_11*l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3_1"/>
  <p:tag name="KSO_WM_UNIT_ID" val="custom20185032_11*l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2_1"/>
  <p:tag name="KSO_WM_UNIT_ID" val="custom20185032_11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f"/>
  <p:tag name="KSO_WM_UNIT_INDEX" val="1_1_1"/>
  <p:tag name="KSO_WM_UNIT_ID" val="custom20185032_11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SLIDE_ID" val="custom20185032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SLIDE_POSITION" val="64*108"/>
  <p:tag name="KSO_WM_SLIDE_SIZE" val="568*366"/>
  <p:tag name="KSO_WM_TEMPLATE_CATEGORY" val="custom"/>
  <p:tag name="KSO_WM_TEMPLATE_INDEX" val="20185032"/>
  <p:tag name="KSO_WM_DIAGRAM_GROUP_CODE" val="l1-1"/>
  <p:tag name="KSO_WM_TAG_VERSION" val="1.0"/>
  <p:tag name="KSO_WM_SPECIAL_SOURCE" val="bdnull"/>
</p:tagLst>
</file>

<file path=ppt/tags/tag25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26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27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2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2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TEMPLATE_THUMBS_INDEX" val="1、9、12、16、19、22"/>
  <p:tag name="KSO_WM_BEAUTIFY_FLAG" val="#wm#"/>
</p:tagLst>
</file>

<file path=ppt/tags/tag3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32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33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34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35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3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3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3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  <p:tag name="KSO_WM_SPECIAL_SOURCE" val="bdnull"/>
</p:tagLst>
</file>

<file path=ppt/tags/tag40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41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42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43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4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4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4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48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49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1_1"/>
  <p:tag name="KSO_WM_UNIT_ID" val="custom20185032_1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1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5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53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54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56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57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58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59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2_1"/>
  <p:tag name="KSO_WM_UNIT_ID" val="custom20185032_11*l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61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62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64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65.xml><?xml version="1.0" encoding="utf-8"?>
<p:tagLst xmlns:p="http://schemas.openxmlformats.org/presentationml/2006/main">
  <p:tag name="KSO_WM_TEMPLATE_CATEGORY" val="custom"/>
  <p:tag name="KSO_WM_TEMPLATE_INDEX" val="20185032"/>
  <p:tag name="KSO_WM_UNIT_TYPE" val="b"/>
  <p:tag name="KSO_WM_UNIT_INDEX" val="1"/>
  <p:tag name="KSO_WM_UNIT_ID" val="custom20185032_12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  <p:tag name="KSO_WM_BEAUTIFY_FLAG" val="#wm#"/>
  <p:tag name="KSO_WM_TAG_VERSION" val="1.0"/>
</p:tagLst>
</file>

<file path=ppt/tags/tag66.xml><?xml version="1.0" encoding="utf-8"?>
<p:tagLst xmlns:p="http://schemas.openxmlformats.org/presentationml/2006/main">
  <p:tag name="KSO_WM_TEMPLATE_CATEGORY" val="custom"/>
  <p:tag name="KSO_WM_TEMPLATE_INDEX" val="20185032"/>
  <p:tag name="KSO_WM_UNIT_TYPE" val="a"/>
  <p:tag name="KSO_WM_UNIT_INDEX" val="1"/>
  <p:tag name="KSO_WM_UNIT_ID" val="custom20185032_12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SECTION TITLE"/>
</p:tagLst>
</file>

<file path=ppt/tags/tag67.xml><?xml version="1.0" encoding="utf-8"?>
<p:tagLst xmlns:p="http://schemas.openxmlformats.org/presentationml/2006/main">
  <p:tag name="KSO_WM_TEMPLATE_CATEGORY" val="custom"/>
  <p:tag name="KSO_WM_TEMPLATE_INDEX" val="20185032"/>
  <p:tag name="KSO_WM_UNIT_TYPE" val="e"/>
  <p:tag name="KSO_WM_UNIT_INDEX" val="1"/>
  <p:tag name="KSO_WM_UNIT_ID" val="custom20185032_12*e*1"/>
  <p:tag name="KSO_WM_UNIT_LAYERLEVEL" val="1"/>
  <p:tag name="KSO_WM_UNIT_VALUE" val="3"/>
  <p:tag name="KSO_WM_UNIT_HIGHLIGHT" val="0"/>
  <p:tag name="KSO_WM_UNIT_COMPATIBLE" val="1"/>
  <p:tag name="KSO_WM_UNIT_CLEAR" val="0"/>
  <p:tag name="KSO_WM_BEAUTIFY_FLAG" val="#wm#"/>
  <p:tag name="KSO_WM_TAG_VERSION" val="1.0"/>
  <p:tag name="KSO_WM_UNIT_PRESET_TEXT" val="01"/>
</p:tagLst>
</file>

<file path=ppt/tags/tag6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SLIDE_ID" val="custom20185032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  <p:tag name="KSO_WM_SPECIAL_SOURCE" val="bdnull"/>
</p:tagLst>
</file>

<file path=ppt/tags/tag6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38"/>
  <p:tag name="KSO_WM_UNIT_LAYERLEVEL" val="1"/>
  <p:tag name="KSO_WM_UNIT_INDEX" val="1"/>
  <p:tag name="KSO_WM_UNIT_ID" val="custom20185032_20*a*1"/>
  <p:tag name="KSO_WM_UNIT_TYPE" val="a"/>
</p:tagLst>
</file>

<file path=ppt/tags/tag7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3_1"/>
  <p:tag name="KSO_WM_UNIT_ID" val="custom20185032_11*l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70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PRESET_TEXT_LEN" val="57"/>
  <p:tag name="KSO_WM_UNIT_PRESET_TEXT_INDEX" val="4"/>
  <p:tag name="KSO_WM_UNIT_CLEAR" val="0"/>
  <p:tag name="KSO_WM_UNIT_COMPATIBLE" val="0"/>
  <p:tag name="KSO_WM_UNIT_HIGHLIGHT" val="0"/>
  <p:tag name="KSO_WM_UNIT_VALUE" val="72"/>
  <p:tag name="KSO_WM_UNIT_LAYERLEVEL" val="1"/>
  <p:tag name="KSO_WM_UNIT_INDEX" val="1"/>
  <p:tag name="KSO_WM_UNIT_ID" val="custom20185032_20*f*1"/>
  <p:tag name="KSO_WM_UNIT_TYPE" val="f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5032_20*i*2"/>
  <p:tag name="KSO_WM_TEMPLATE_CATEGORY" val="custom"/>
  <p:tag name="KSO_WM_TEMPLATE_INDEX" val="20185032"/>
  <p:tag name="KSO_WM_UNIT_INDEX" val="2"/>
</p:tagLst>
</file>

<file path=ppt/tags/tag72.xml><?xml version="1.0" encoding="utf-8"?>
<p:tagLst xmlns:p="http://schemas.openxmlformats.org/presentationml/2006/main">
  <p:tag name="KSO_WM_SLIDE_LAYOUT_CNT" val="1_1"/>
  <p:tag name="KSO_WM_SLIDE_LAYOUT" val="a_f"/>
  <p:tag name="KSO_WM_SLIDE_SIZE" val="891*84"/>
  <p:tag name="KSO_WM_SLIDE_POSITION" val="38*269"/>
  <p:tag name="KSO_WM_BEAUTIFY_FLAG" val="#wm#"/>
  <p:tag name="KSO_WM_SLIDE_TYPE" val="text"/>
  <p:tag name="KSO_WM_SLIDE_ITEM_CNT" val="1"/>
  <p:tag name="KSO_WM_SLIDE_INDEX" val="20"/>
  <p:tag name="KSO_WM_SLIDE_ID" val="custom20185032_20"/>
  <p:tag name="KSO_WM_TAG_VERSION" val="1.0"/>
  <p:tag name="KSO_WM_TEMPLATE_INDEX" val="20185032"/>
  <p:tag name="KSO_WM_TEMPLATE_CATEGORY" val="custom"/>
  <p:tag name="KSO_WM_SPECIAL_SOURCE" val="bdnull"/>
</p:tagLst>
</file>

<file path=ppt/tags/tag73.xml><?xml version="1.0" encoding="utf-8"?>
<p:tagLst xmlns:p="http://schemas.openxmlformats.org/presentationml/2006/main">
  <p:tag name="KSO_WM_UNIT_PLACING_PICTURE_USER_VIEWPORT" val="{&quot;height&quot;:4020,&quot;width&quot;:13359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5032"/>
  <p:tag name="KSO_WM_SPECIAL_SOURCE" val="bdnull"/>
</p:tagLst>
</file>

<file path=ppt/tags/tag75.xml><?xml version="1.0" encoding="utf-8"?>
<p:tagLst xmlns:p="http://schemas.openxmlformats.org/presentationml/2006/main">
  <p:tag name="KSO_DOCER_TEMPLATE_OPEN_ONCE_MARK" val="1"/>
  <p:tag name="KSO_WPP_MARK_KEY" val="50aa0a1e-1ed9-462c-a2d9-4d4af6d4b2a7"/>
  <p:tag name="COMMONDATA" val="eyJoZGlkIjoiNTg0NjUxNjI4NDE0MjI0YjlkZDAyMzUwOWM3YzYxY2MifQ=="/>
</p:tagLst>
</file>

<file path=ppt/tags/tag8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4_1"/>
  <p:tag name="KSO_WM_UNIT_ID" val="custom20185032_11*l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EMPLATE_CATEGORY" val="custom"/>
  <p:tag name="KSO_WM_TEMPLATE_INDEX" val="20185032"/>
  <p:tag name="KSO_WM_TAG_VERSION" val="1.0"/>
  <p:tag name="KSO_WM_BEAUTIFY_FLAG" val="#wm#"/>
  <p:tag name="KSO_WM_UNIT_TYPE" val="l_h_a"/>
  <p:tag name="KSO_WM_UNIT_INDEX" val="1_5_1"/>
  <p:tag name="KSO_WM_UNIT_ID" val="custom20185032_11*l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自定义设计方案">
  <a:themeElements>
    <a:clrScheme name="Office">
      <a:dk1>
        <a:srgbClr val="000000"/>
      </a:dk1>
      <a:lt1>
        <a:srgbClr val="FFFFFF"/>
      </a:lt1>
      <a:dk2>
        <a:srgbClr val="FABD04"/>
      </a:dk2>
      <a:lt2>
        <a:srgbClr val="E7E6E6"/>
      </a:lt2>
      <a:accent1>
        <a:srgbClr val="FABD04"/>
      </a:accent1>
      <a:accent2>
        <a:srgbClr val="000000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ABD04"/>
    </a:dk2>
    <a:lt2>
      <a:srgbClr val="E7E6E6"/>
    </a:lt2>
    <a:accent1>
      <a:srgbClr val="FABD04"/>
    </a:accent1>
    <a:accent2>
      <a:srgbClr val="000000"/>
    </a:accent2>
    <a:accent3>
      <a:srgbClr val="A5A5A5"/>
    </a:accent3>
    <a:accent4>
      <a:srgbClr val="FFFFFF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WPS 演示</Application>
  <PresentationFormat>宽屏</PresentationFormat>
  <Paragraphs>107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Times New Roman</vt:lpstr>
      <vt:lpstr>Calibri</vt:lpstr>
      <vt:lpstr>黑体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神州</cp:lastModifiedBy>
  <cp:revision>21</cp:revision>
  <dcterms:created xsi:type="dcterms:W3CDTF">2019-05-24T07:36:00Z</dcterms:created>
  <dcterms:modified xsi:type="dcterms:W3CDTF">2023-06-30T14:23:06Z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556642DE0ED3425B85D5A0B58C124864</vt:lpwstr>
  </property>
</Properties>
</file>